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310" r:id="rId21"/>
    <p:sldId id="280" r:id="rId22"/>
    <p:sldId id="282" r:id="rId23"/>
    <p:sldId id="283" r:id="rId24"/>
    <p:sldId id="285" r:id="rId25"/>
    <p:sldId id="286" r:id="rId26"/>
    <p:sldId id="289" r:id="rId27"/>
    <p:sldId id="287" r:id="rId28"/>
    <p:sldId id="295" r:id="rId29"/>
    <p:sldId id="298" r:id="rId30"/>
    <p:sldId id="300" r:id="rId31"/>
    <p:sldId id="305" r:id="rId32"/>
    <p:sldId id="301" r:id="rId33"/>
    <p:sldId id="302" r:id="rId34"/>
    <p:sldId id="308" r:id="rId35"/>
    <p:sldId id="306" r:id="rId36"/>
    <p:sldId id="307" r:id="rId37"/>
    <p:sldId id="257" r:id="rId38"/>
    <p:sldId id="258" r:id="rId39"/>
    <p:sldId id="284" r:id="rId40"/>
    <p:sldId id="263" r:id="rId41"/>
    <p:sldId id="291" r:id="rId42"/>
    <p:sldId id="309" r:id="rId43"/>
    <p:sldId id="29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09" d="100"/>
          <a:sy n="109" d="100"/>
        </p:scale>
        <p:origin x="16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4.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3.wmf"/><Relationship Id="rId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5.wmf"/><Relationship Id="rId7" Type="http://schemas.openxmlformats.org/officeDocument/2006/relationships/image" Target="../media/image37.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36.wmf"/><Relationship Id="rId4" Type="http://schemas.openxmlformats.org/officeDocument/2006/relationships/oleObject" Target="../embeddings/oleObject13.bin"/><Relationship Id="rId9" Type="http://schemas.openxmlformats.org/officeDocument/2006/relationships/image" Target="../media/image38.wmf"/></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0.wmf"/><Relationship Id="rId4" Type="http://schemas.openxmlformats.org/officeDocument/2006/relationships/oleObject" Target="../embeddings/oleObject17.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4.wmf"/><Relationship Id="rId4" Type="http://schemas.openxmlformats.org/officeDocument/2006/relationships/oleObject" Target="../embeddings/oleObject20.bin"/><Relationship Id="rId9" Type="http://schemas.openxmlformats.org/officeDocument/2006/relationships/image" Target="../media/image46.wmf"/></Relationships>
</file>

<file path=ppt/slides/_rels/slide3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0.wmf"/><Relationship Id="rId4" Type="http://schemas.openxmlformats.org/officeDocument/2006/relationships/oleObject" Target="../embeddings/oleObject25.bin"/></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wmf"/><Relationship Id="rId7"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9"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5300" b="1" dirty="0">
                <a:latin typeface="微软雅黑" panose="020B0503020204020204" pitchFamily="34" charset="-122"/>
                <a:ea typeface="微软雅黑" panose="020B0503020204020204" pitchFamily="34" charset="-122"/>
              </a:rPr>
              <a:t>OpenAI Embedding</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向量检索开源数据库产品</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性能初级评测与选型</a:t>
            </a:r>
            <a:br>
              <a:rPr lang="en-US" altLang="zh-CN" sz="6000" b="1" dirty="0">
                <a:latin typeface="微软雅黑" panose="020B0503020204020204" pitchFamily="34" charset="-122"/>
                <a:ea typeface="微软雅黑" panose="020B0503020204020204" pitchFamily="34" charset="-122"/>
              </a:rPr>
            </a:br>
            <a:r>
              <a:rPr lang="zh-CN" altLang="en-US" sz="900" b="1" dirty="0">
                <a:latin typeface="微软雅黑" panose="020B0503020204020204" pitchFamily="34" charset="-122"/>
                <a:ea typeface="微软雅黑" panose="020B0503020204020204" pitchFamily="34" charset="-122"/>
              </a:rPr>
              <a:t> </a:t>
            </a:r>
            <a:br>
              <a:rPr lang="en-US" altLang="zh-CN" sz="6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Redis + </a:t>
            </a:r>
            <a:r>
              <a:rPr lang="en-US" altLang="zh-CN" sz="4000" b="1" dirty="0" err="1">
                <a:latin typeface="微软雅黑" panose="020B0503020204020204" pitchFamily="34" charset="-122"/>
                <a:ea typeface="微软雅黑" panose="020B0503020204020204" pitchFamily="34" charset="-122"/>
              </a:rPr>
              <a:t>RediSearch</a:t>
            </a:r>
            <a:r>
              <a:rPr lang="en-US" altLang="zh-CN" sz="4000" b="1" dirty="0">
                <a:latin typeface="微软雅黑" panose="020B0503020204020204" pitchFamily="34" charset="-122"/>
                <a:ea typeface="微软雅黑" panose="020B0503020204020204" pitchFamily="34" charset="-122"/>
              </a:rPr>
              <a:t> Module</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PostgreSQL + </a:t>
            </a:r>
            <a:r>
              <a:rPr lang="en-US" altLang="zh-CN" sz="4000" b="1" dirty="0" err="1">
                <a:latin typeface="微软雅黑" panose="020B0503020204020204" pitchFamily="34" charset="-122"/>
                <a:ea typeface="微软雅黑" panose="020B0503020204020204" pitchFamily="34" charset="-122"/>
              </a:rPr>
              <a:t>PgVector</a:t>
            </a:r>
            <a:r>
              <a:rPr lang="en-US" altLang="zh-CN" sz="4000" b="1" dirty="0">
                <a:latin typeface="微软雅黑" panose="020B0503020204020204" pitchFamily="34" charset="-122"/>
                <a:ea typeface="微软雅黑" panose="020B0503020204020204" pitchFamily="34" charset="-122"/>
              </a:rPr>
              <a:t> Extension</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err="1">
                <a:solidFill>
                  <a:srgbClr val="FF0000"/>
                </a:solidFill>
                <a:latin typeface="微软雅黑" panose="020B0503020204020204" pitchFamily="34" charset="-122"/>
                <a:ea typeface="微软雅黑" panose="020B0503020204020204" pitchFamily="34" charset="-122"/>
              </a:rPr>
              <a:t>Qdrant</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781278"/>
            <a:ext cx="10515600" cy="6076722"/>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胡总赞助 </a:t>
            </a:r>
            <a:r>
              <a:rPr lang="en-US" altLang="zh-CN" sz="800" b="1" dirty="0">
                <a:highlight>
                  <a:srgbClr val="FFFF00"/>
                </a:highlight>
                <a:latin typeface="微软雅黑" panose="020B0503020204020204" pitchFamily="34" charset="-122"/>
                <a:ea typeface="微软雅黑" panose="020B0503020204020204" pitchFamily="34" charset="-122"/>
              </a:rPr>
              <a:t>11w SQL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RediSearch</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latin typeface="微软雅黑" panose="020B0503020204020204" pitchFamily="34" charset="-122"/>
                <a:ea typeface="微软雅黑" panose="020B0503020204020204" pitchFamily="34" charset="-122"/>
              </a:rPr>
              <a:t>https://github.com/RediSearch/: </a:t>
            </a:r>
            <a:r>
              <a:rPr lang="en-US" altLang="zh-CN" sz="800" b="1" dirty="0" err="1">
                <a:latin typeface="微软雅黑" panose="020B0503020204020204" pitchFamily="34" charset="-122"/>
                <a:ea typeface="微软雅黑" panose="020B0503020204020204" pitchFamily="34" charset="-122"/>
              </a:rPr>
              <a:t>RediSearch</a:t>
            </a:r>
            <a:r>
              <a:rPr lang="en-US" altLang="zh-CN" sz="800" b="1" dirty="0">
                <a:latin typeface="微软雅黑" panose="020B0503020204020204" pitchFamily="34" charset="-122"/>
                <a:ea typeface="微软雅黑" panose="020B0503020204020204" pitchFamily="34" charset="-122"/>
              </a:rPr>
              <a:t>/docs/docs/</a:t>
            </a:r>
            <a:r>
              <a:rPr lang="en-US" altLang="zh-CN" sz="800" b="1" dirty="0" err="1">
                <a:latin typeface="微软雅黑" panose="020B0503020204020204" pitchFamily="34" charset="-122"/>
                <a:ea typeface="微软雅黑" panose="020B0503020204020204" pitchFamily="34" charset="-122"/>
              </a:rPr>
              <a:t>vecsim-hybrid_queries_examples.ipynb</a:t>
            </a:r>
            <a:r>
              <a:rPr lang="en-US" altLang="zh-CN" sz="800" b="1" dirty="0">
                <a:latin typeface="微软雅黑" panose="020B0503020204020204" pitchFamily="34" charset="-122"/>
                <a:ea typeface="微软雅黑" panose="020B0503020204020204" pitchFamily="34" charset="-122"/>
              </a:rPr>
              <a:t> </a:t>
            </a:r>
            <a:r>
              <a:rPr lang="en-US" altLang="zh-CN" sz="800" b="1" dirty="0">
                <a:highlight>
                  <a:srgbClr val="FFFF00"/>
                </a:highlight>
                <a:latin typeface="微软雅黑" panose="020B0503020204020204" pitchFamily="34" charset="-122"/>
                <a:ea typeface="微软雅黑" panose="020B0503020204020204" pitchFamily="34" charset="-122"/>
              </a:rPr>
              <a:t>225k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highlight>
                  <a:srgbClr val="FFFF00"/>
                </a:highlight>
                <a:latin typeface="微软雅黑" panose="020B0503020204020204" pitchFamily="34" charset="-122"/>
                <a:ea typeface="微软雅黑" panose="020B0503020204020204" pitchFamily="34" charset="-122"/>
              </a:rPr>
              <a:t>50w/100w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a:t>
            </a:r>
            <a:r>
              <a:rPr lang="en-US" altLang="zh-CN" sz="800" b="1" dirty="0" err="1">
                <a:highlight>
                  <a:srgbClr val="FFFF00"/>
                </a:highlight>
                <a:latin typeface="微软雅黑" panose="020B0503020204020204" pitchFamily="34" charset="-122"/>
                <a:ea typeface="微软雅黑" panose="020B0503020204020204" pitchFamily="34" charset="-122"/>
              </a:rPr>
              <a:t>ivfflat</a:t>
            </a:r>
            <a:r>
              <a:rPr lang="en-US" altLang="zh-CN" sz="800" b="1" dirty="0">
                <a:highlight>
                  <a:srgbClr val="FFFF00"/>
                </a:highlight>
                <a:latin typeface="微软雅黑" panose="020B0503020204020204" pitchFamily="34" charset="-122"/>
                <a:ea typeface="微软雅黑" panose="020B0503020204020204" pitchFamily="34" charset="-122"/>
              </a:rPr>
              <a:t> cosine</a:t>
            </a:r>
            <a:r>
              <a:rPr lang="zh-CN" altLang="en-US" sz="8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a:latin typeface="微软雅黑" panose="020B0503020204020204" pitchFamily="34" charset="-122"/>
                <a:ea typeface="微软雅黑" panose="020B0503020204020204" pitchFamily="34" charset="-122"/>
              </a:rPr>
              <a:t>Redis</a:t>
            </a: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IVF_FLAT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err="1">
                <a:latin typeface="微软雅黑" panose="020B0503020204020204" pitchFamily="34" charset="-122"/>
                <a:ea typeface="微软雅黑" panose="020B0503020204020204" pitchFamily="34" charset="-122"/>
              </a:rPr>
              <a:t>Grpc</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a:latin typeface="微软雅黑" panose="020B0503020204020204" pitchFamily="34" charset="-122"/>
                <a:ea typeface="微软雅黑" panose="020B0503020204020204" pitchFamily="34" charset="-122"/>
              </a:rPr>
              <a:t>SK HTTP API </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WebApi</a:t>
            </a:r>
            <a:r>
              <a:rPr lang="en-US" altLang="zh-CN" sz="1100" b="1" dirty="0">
                <a:latin typeface="微软雅黑" panose="020B0503020204020204" pitchFamily="34" charset="-122"/>
                <a:ea typeface="微软雅黑" panose="020B0503020204020204" pitchFamily="34" charset="-122"/>
              </a:rPr>
              <a:t> </a:t>
            </a:r>
            <a:r>
              <a:rPr lang="zh-CN" altLang="en-US" sz="1100" b="1" dirty="0">
                <a:highlight>
                  <a:srgbClr val="FFFF00"/>
                </a:highlight>
                <a:latin typeface="微软雅黑" panose="020B0503020204020204" pitchFamily="34" charset="-122"/>
                <a:ea typeface="微软雅黑" panose="020B0503020204020204" pitchFamily="34" charset="-122"/>
              </a:rPr>
              <a:t>压测</a:t>
            </a:r>
            <a:endParaRPr lang="en-US" altLang="zh-CN" sz="1100" b="1" dirty="0">
              <a:highlight>
                <a:srgbClr val="FFFF00"/>
              </a:highlight>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WebApiBenchmark</a:t>
            </a:r>
            <a:endParaRPr lang="en-US" altLang="zh-CN" sz="10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单元性能测试</a:t>
            </a:r>
            <a:endParaRPr lang="en-US" altLang="zh-CN" sz="11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BenchmarkDotNet</a:t>
            </a:r>
            <a:endParaRPr lang="en-US" altLang="zh-CN" sz="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0" y="231530"/>
            <a:ext cx="11808069" cy="718039"/>
          </a:xfrm>
        </p:spPr>
        <p:txBody>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a:t>
            </a:r>
            <a:r>
              <a:rPr lang="en-US" altLang="zh-CN" sz="2800" b="1">
                <a:highlight>
                  <a:srgbClr val="FFFF00"/>
                </a:highlight>
                <a:latin typeface="微软雅黑" panose="020B0503020204020204" pitchFamily="34" charset="-122"/>
                <a:ea typeface="微软雅黑" panose="020B0503020204020204" pitchFamily="34" charset="-122"/>
              </a:rPr>
              <a:t>vs 100w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677863" y="3017776"/>
            <a:ext cx="8596312" cy="2167061"/>
          </a:xfrm>
        </p:spPr>
      </p:pic>
    </p:spTree>
    <p:extLst>
      <p:ext uri="{BB962C8B-B14F-4D97-AF65-F5344CB8AC3E}">
        <p14:creationId xmlns:p14="http://schemas.microsoft.com/office/powerpoint/2010/main" val="314935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优势（本次评测个人推荐）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管理门户功能极简</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zh-CN" altLang="en-US" b="1" dirty="0">
                <a:solidFill>
                  <a:srgbClr val="FF0000"/>
                </a:solidFill>
                <a:latin typeface="微软雅黑" panose="020B0503020204020204" pitchFamily="34" charset="-122"/>
                <a:ea typeface="微软雅黑" panose="020B0503020204020204" pitchFamily="34" charset="-122"/>
              </a:rPr>
              <a:t>推荐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的其他依据</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2532183" y="530469"/>
            <a:ext cx="5521569" cy="6242645"/>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838200" y="731520"/>
            <a:ext cx="10515600"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82E5F0D-C3D4-C5FF-C373-075308F47627}"/>
              </a:ext>
            </a:extLst>
          </p:cNvPr>
          <p:cNvPicPr>
            <a:picLocks noChangeAspect="1"/>
          </p:cNvPicPr>
          <p:nvPr/>
        </p:nvPicPr>
        <p:blipFill>
          <a:blip r:embed="rId5"/>
          <a:stretch>
            <a:fillRect/>
          </a:stretch>
        </p:blipFill>
        <p:spPr>
          <a:xfrm>
            <a:off x="2917981" y="1738811"/>
            <a:ext cx="5369408" cy="2546660"/>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56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56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56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72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6400" b="1" dirty="0">
                <a:solidFill>
                  <a:srgbClr val="FF0000"/>
                </a:solidFill>
                <a:latin typeface="微软雅黑" panose="020B0503020204020204" pitchFamily="34" charset="-122"/>
                <a:ea typeface="微软雅黑" panose="020B0503020204020204" pitchFamily="34" charset="-122"/>
              </a:rPr>
              <a:t>支持索引</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默认仅支持内存 </a:t>
            </a:r>
            <a:r>
              <a:rPr lang="en-US" altLang="zh-CN" sz="5600" b="1" dirty="0">
                <a:solidFill>
                  <a:srgbClr val="FF0000"/>
                </a:solidFill>
                <a:latin typeface="微软雅黑" panose="020B0503020204020204" pitchFamily="34" charset="-122"/>
                <a:ea typeface="微软雅黑" panose="020B0503020204020204" pitchFamily="34" charset="-122"/>
              </a:rPr>
              <a:t>HNSW </a:t>
            </a:r>
            <a:r>
              <a:rPr lang="zh-CN" altLang="en-US" sz="5600" b="1" dirty="0">
                <a:solidFill>
                  <a:srgbClr val="FF0000"/>
                </a:solidFill>
                <a:latin typeface="微软雅黑" panose="020B0503020204020204" pitchFamily="34" charset="-122"/>
                <a:ea typeface="微软雅黑" panose="020B0503020204020204" pitchFamily="34" charset="-122"/>
              </a:rPr>
              <a:t>索引（足矣）</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800" b="1" dirty="0">
                <a:latin typeface="微软雅黑" panose="020B0503020204020204" pitchFamily="34" charset="-122"/>
                <a:ea typeface="微软雅黑" panose="020B0503020204020204" pitchFamily="34" charset="-122"/>
              </a:rPr>
              <a:t>其他相关</a:t>
            </a:r>
            <a:endParaRPr lang="en-US" altLang="zh-CN" sz="4800" b="1"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4000" dirty="0" err="1">
                <a:latin typeface="微软雅黑" panose="020B0503020204020204" pitchFamily="34" charset="-122"/>
                <a:ea typeface="微软雅黑" panose="020B0503020204020204" pitchFamily="34" charset="-122"/>
                <a:hlinkClick r:id="rId2"/>
              </a:rPr>
              <a:t>qdrant</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qdrant：Qdrant</a:t>
            </a:r>
            <a:r>
              <a:rPr lang="en-US" sz="4000" dirty="0">
                <a:latin typeface="微软雅黑" panose="020B0503020204020204" pitchFamily="34" charset="-122"/>
                <a:ea typeface="微软雅黑" panose="020B0503020204020204" pitchFamily="34" charset="-122"/>
                <a:hlinkClick r:id="rId2"/>
              </a:rPr>
              <a:t> - </a:t>
            </a:r>
            <a:r>
              <a:rPr lang="zh-CN" altLang="en-US" sz="4000" dirty="0">
                <a:latin typeface="微软雅黑" panose="020B0503020204020204" pitchFamily="34" charset="-122"/>
                <a:ea typeface="微软雅黑" panose="020B0503020204020204" pitchFamily="34" charset="-122"/>
                <a:hlinkClick r:id="rId2"/>
              </a:rPr>
              <a:t>用于下一代 </a:t>
            </a:r>
            <a:r>
              <a:rPr lang="en-US" sz="4000" dirty="0">
                <a:latin typeface="微软雅黑" panose="020B0503020204020204" pitchFamily="34" charset="-122"/>
                <a:ea typeface="微软雅黑" panose="020B0503020204020204" pitchFamily="34" charset="-122"/>
                <a:hlinkClick r:id="rId2"/>
              </a:rPr>
              <a:t>AI </a:t>
            </a:r>
            <a:r>
              <a:rPr lang="zh-CN" altLang="en-US" sz="4000" dirty="0">
                <a:latin typeface="微软雅黑" panose="020B0503020204020204" pitchFamily="34" charset="-122"/>
                <a:ea typeface="微软雅黑" panose="020B0503020204020204" pitchFamily="34" charset="-122"/>
                <a:hlinkClick r:id="rId2"/>
              </a:rPr>
              <a:t>应用程序的矢量数据库。也可在云中使用 </a:t>
            </a:r>
            <a:r>
              <a:rPr lang="en-US" sz="4000" dirty="0">
                <a:latin typeface="微软雅黑" panose="020B0503020204020204" pitchFamily="34" charset="-122"/>
                <a:ea typeface="微软雅黑" panose="020B0503020204020204" pitchFamily="34" charset="-122"/>
                <a:hlinkClick r:id="rId2"/>
              </a:rPr>
              <a:t>https://cloud.qdrant.io/ (github.com)</a:t>
            </a:r>
            <a:endParaRPr lang="en-US" altLang="zh-CN" sz="4400" b="1" dirty="0">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 Open-source vector similarity search for Postgres --- </a:t>
            </a:r>
            <a:r>
              <a:rPr lang="en-US" sz="4400" dirty="0" err="1">
                <a:latin typeface="微软雅黑" panose="020B0503020204020204" pitchFamily="34" charset="-122"/>
                <a:ea typeface="微软雅黑" panose="020B0503020204020204" pitchFamily="34" charset="-122"/>
                <a:hlinkClick r:id="rId3"/>
              </a:rPr>
              <a:t>pgvector</a:t>
            </a:r>
            <a:r>
              <a:rPr lang="en-US" sz="4400" dirty="0">
                <a:latin typeface="微软雅黑" panose="020B0503020204020204" pitchFamily="34" charset="-122"/>
                <a:ea typeface="微软雅黑" panose="020B0503020204020204" pitchFamily="34" charset="-122"/>
                <a:hlinkClick r:id="rId3"/>
              </a:rPr>
              <a:t>/</a:t>
            </a:r>
            <a:r>
              <a:rPr lang="en-US" sz="4400" dirty="0" err="1">
                <a:latin typeface="微软雅黑" panose="020B0503020204020204" pitchFamily="34" charset="-122"/>
                <a:ea typeface="微软雅黑" panose="020B0503020204020204" pitchFamily="34" charset="-122"/>
                <a:hlinkClick r:id="rId3"/>
              </a:rPr>
              <a:t>pgvector：Postgres</a:t>
            </a:r>
            <a:r>
              <a:rPr lang="en-US" sz="4400" dirty="0">
                <a:latin typeface="微软雅黑" panose="020B0503020204020204" pitchFamily="34" charset="-122"/>
                <a:ea typeface="微软雅黑" panose="020B0503020204020204" pitchFamily="34" charset="-122"/>
                <a:hlinkClick r:id="rId3"/>
              </a:rPr>
              <a:t> </a:t>
            </a:r>
            <a:r>
              <a:rPr lang="zh-CN" altLang="en-US" sz="4400" dirty="0">
                <a:latin typeface="微软雅黑" panose="020B0503020204020204" pitchFamily="34" charset="-122"/>
                <a:ea typeface="微软雅黑" panose="020B0503020204020204" pitchFamily="34" charset="-122"/>
                <a:hlinkClick r:id="rId3"/>
              </a:rPr>
              <a:t>的开源向量相似性搜索 </a:t>
            </a:r>
            <a:r>
              <a:rPr lang="en-US" altLang="zh-CN" sz="4400" dirty="0">
                <a:latin typeface="微软雅黑" panose="020B0503020204020204" pitchFamily="34" charset="-122"/>
                <a:ea typeface="微软雅黑" panose="020B0503020204020204" pitchFamily="34" charset="-122"/>
                <a:hlinkClick r:id="rId3"/>
              </a:rPr>
              <a:t>(</a:t>
            </a:r>
            <a:r>
              <a:rPr lang="en-US" sz="4400" dirty="0">
                <a:latin typeface="微软雅黑" panose="020B0503020204020204" pitchFamily="34" charset="-122"/>
                <a:ea typeface="微软雅黑" panose="020B0503020204020204" pitchFamily="34" charset="-122"/>
                <a:hlinkClick r:id="rId3"/>
              </a:rPr>
              <a:t>github.com)</a:t>
            </a:r>
            <a:endParaRPr lang="en-US" altLang="zh-CN" sz="44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593546" y="1171902"/>
            <a:ext cx="5456543" cy="5970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b="1" dirty="0">
                <a:latin typeface="微软雅黑" panose="020B0503020204020204" pitchFamily="34" charset="-122"/>
                <a:ea typeface="微软雅黑" panose="020B0503020204020204" pitchFamily="34" charset="-122"/>
              </a:rPr>
              <a:t>Redis</a:t>
            </a:r>
          </a:p>
          <a:p>
            <a:pPr lvl="1"/>
            <a:r>
              <a:rPr lang="zh-CN" altLang="en-US" sz="1400" dirty="0">
                <a:latin typeface="微软雅黑" panose="020B0503020204020204" pitchFamily="34" charset="-122"/>
                <a:ea typeface="微软雅黑" panose="020B0503020204020204" pitchFamily="34" charset="-122"/>
              </a:rPr>
              <a:t>开源 </a:t>
            </a:r>
            <a:r>
              <a:rPr lang="en-US" altLang="zh-CN" sz="1400" dirty="0">
                <a:latin typeface="微软雅黑" panose="020B0503020204020204" pitchFamily="34" charset="-122"/>
                <a:ea typeface="微软雅黑" panose="020B0503020204020204" pitchFamily="34" charset="-122"/>
              </a:rPr>
              <a:t>New/No SQL </a:t>
            </a:r>
            <a:r>
              <a:rPr lang="zh-CN" altLang="en-US" sz="1400" dirty="0">
                <a:highlight>
                  <a:srgbClr val="FFFF00"/>
                </a:highlight>
                <a:latin typeface="微软雅黑" panose="020B0503020204020204" pitchFamily="34" charset="-122"/>
                <a:ea typeface="微软雅黑" panose="020B0503020204020204" pitchFamily="34" charset="-122"/>
              </a:rPr>
              <a:t>加持 </a:t>
            </a:r>
            <a:r>
              <a:rPr lang="en-US" altLang="zh-CN" sz="1400" dirty="0" err="1">
                <a:highlight>
                  <a:srgbClr val="FFFF00"/>
                </a:highlight>
                <a:latin typeface="微软雅黑" panose="020B0503020204020204" pitchFamily="34" charset="-122"/>
                <a:ea typeface="微软雅黑" panose="020B0503020204020204" pitchFamily="34" charset="-122"/>
              </a:rPr>
              <a:t>RediSeach</a:t>
            </a:r>
            <a:r>
              <a:rPr lang="en-US" altLang="zh-CN" sz="1400" dirty="0">
                <a:highlight>
                  <a:srgbClr val="FFFF00"/>
                </a:highlight>
                <a:latin typeface="微软雅黑" panose="020B0503020204020204" pitchFamily="34" charset="-122"/>
                <a:ea typeface="微软雅黑" panose="020B0503020204020204" pitchFamily="34" charset="-122"/>
              </a:rPr>
              <a:t> </a:t>
            </a:r>
            <a:r>
              <a:rPr lang="zh-CN" altLang="en-US" sz="1400" dirty="0">
                <a:highlight>
                  <a:srgbClr val="FFFF00"/>
                </a:highlight>
                <a:latin typeface="微软雅黑" panose="020B0503020204020204" pitchFamily="34" charset="-122"/>
                <a:ea typeface="微软雅黑" panose="020B0503020204020204" pitchFamily="34" charset="-122"/>
              </a:rPr>
              <a:t>模块</a:t>
            </a:r>
            <a:endParaRPr lang="en-US" altLang="zh-CN" sz="1400" dirty="0">
              <a:highlight>
                <a:srgbClr val="FFFF00"/>
              </a:highlight>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支持索引</a:t>
            </a:r>
            <a:endParaRPr lang="en-US" altLang="zh-CN" sz="1400"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FLAT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IVF_FLAT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HNSW (</a:t>
            </a:r>
            <a:r>
              <a:rPr lang="en-US" dirty="0">
                <a:latin typeface="微软雅黑" panose="020B0503020204020204" pitchFamily="34" charset="-122"/>
                <a:ea typeface="微软雅黑" panose="020B0503020204020204" pitchFamily="34" charset="-122"/>
              </a:rPr>
              <a:t>Hierarchical Small World Graph)</a:t>
            </a:r>
          </a:p>
          <a:p>
            <a:pPr lvl="1"/>
            <a:r>
              <a:rPr lang="zh-CN" altLang="en-US" sz="1400" dirty="0">
                <a:latin typeface="微软雅黑" panose="020B0503020204020204" pitchFamily="34" charset="-122"/>
                <a:ea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rPr>
              <a:t>Metric</a:t>
            </a:r>
            <a:r>
              <a:rPr lang="zh-CN" altLang="en-US" sz="1400" dirty="0">
                <a:latin typeface="微软雅黑" panose="020B0503020204020204" pitchFamily="34" charset="-122"/>
                <a:ea typeface="微软雅黑" panose="020B0503020204020204" pitchFamily="34" charset="-122"/>
              </a:rPr>
              <a:t>函数</a:t>
            </a:r>
            <a:endParaRPr lang="en-US" altLang="zh-CN" sz="1400" dirty="0">
              <a:latin typeface="微软雅黑" panose="020B0503020204020204" pitchFamily="34" charset="-122"/>
              <a:ea typeface="微软雅黑" panose="020B0503020204020204" pitchFamily="34" charset="-122"/>
            </a:endParaRPr>
          </a:p>
          <a:p>
            <a:pPr lvl="2"/>
            <a:r>
              <a:rPr lang="en-US" altLang="zh-CN" dirty="0" err="1">
                <a:latin typeface="微软雅黑" panose="020B0503020204020204" pitchFamily="34" charset="-122"/>
                <a:ea typeface="微软雅黑" panose="020B0503020204020204" pitchFamily="34" charset="-122"/>
              </a:rPr>
              <a:t>CosineDistance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dotProduct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L2Distance</a:t>
            </a:r>
          </a:p>
          <a:p>
            <a:pPr lvl="1"/>
            <a:r>
              <a:rPr lang="zh-CN" altLang="en-US" sz="1400" dirty="0">
                <a:latin typeface="微软雅黑" panose="020B0503020204020204" pitchFamily="34" charset="-122"/>
                <a:ea typeface="微软雅黑" panose="020B0503020204020204" pitchFamily="34" charset="-122"/>
              </a:rPr>
              <a:t>其他</a:t>
            </a:r>
            <a:endParaRPr lang="en-US" altLang="zh-CN" sz="1400" dirty="0">
              <a:latin typeface="微软雅黑" panose="020B0503020204020204" pitchFamily="34" charset="-122"/>
              <a:ea typeface="微软雅黑" panose="020B0503020204020204" pitchFamily="34" charset="-122"/>
            </a:endParaRPr>
          </a:p>
          <a:p>
            <a:pPr lvl="2"/>
            <a:r>
              <a:rPr lang="en-US" dirty="0">
                <a:latin typeface="微软雅黑" panose="020B0503020204020204" pitchFamily="34" charset="-122"/>
                <a:ea typeface="微软雅黑" panose="020B0503020204020204" pitchFamily="34" charset="-122"/>
                <a:hlinkClick r:id="rId4"/>
              </a:rPr>
              <a:t>Vector similarity | Redis --- </a:t>
            </a:r>
            <a:r>
              <a:rPr lang="zh-CN" altLang="en-US" dirty="0">
                <a:latin typeface="微软雅黑" panose="020B0503020204020204" pitchFamily="34" charset="-122"/>
                <a:ea typeface="微软雅黑" panose="020B0503020204020204" pitchFamily="34" charset="-122"/>
                <a:hlinkClick r:id="rId4"/>
              </a:rPr>
              <a:t>向量相似度 </a:t>
            </a:r>
            <a:r>
              <a:rPr lang="en-US" altLang="zh-CN" dirty="0">
                <a:latin typeface="微软雅黑" panose="020B0503020204020204" pitchFamily="34" charset="-122"/>
                <a:ea typeface="微软雅黑" panose="020B0503020204020204" pitchFamily="34" charset="-122"/>
                <a:hlinkClick r:id="rId4"/>
              </a:rPr>
              <a:t>|</a:t>
            </a:r>
            <a:r>
              <a:rPr lang="zh-CN" altLang="en-US" dirty="0">
                <a:latin typeface="微软雅黑" panose="020B0503020204020204" pitchFamily="34" charset="-122"/>
                <a:ea typeface="微软雅黑" panose="020B0503020204020204" pitchFamily="34" charset="-122"/>
                <a:hlinkClick r:id="rId4"/>
              </a:rPr>
              <a:t>雷迪斯</a:t>
            </a:r>
            <a:endParaRPr lang="en-US" altLang="zh-CN" dirty="0">
              <a:latin typeface="微软雅黑" panose="020B0503020204020204" pitchFamily="34" charset="-122"/>
              <a:ea typeface="微软雅黑" panose="020B0503020204020204" pitchFamily="34" charset="-122"/>
            </a:endParaRPr>
          </a:p>
          <a:p>
            <a:pPr lvl="1"/>
            <a:r>
              <a:rPr lang="zh-CN" altLang="en-US" sz="1400" b="1" dirty="0">
                <a:solidFill>
                  <a:srgbClr val="FF0000"/>
                </a:solidFill>
                <a:latin typeface="微软雅黑" panose="020B0503020204020204" pitchFamily="34" charset="-122"/>
                <a:ea typeface="微软雅黑" panose="020B0503020204020204" pitchFamily="34" charset="-122"/>
              </a:rPr>
              <a:t>内存数据库</a:t>
            </a:r>
            <a:endParaRPr lang="en-US" altLang="zh-CN" sz="1400"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470263"/>
            <a:ext cx="11739154" cy="6387737"/>
          </a:xfrm>
        </p:spPr>
        <p:txBody>
          <a:bodyPr>
            <a:normAutofit fontScale="25000" lnSpcReduction="20000"/>
          </a:bodyPr>
          <a:lstStyle/>
          <a:p>
            <a:r>
              <a:rPr lang="en-US" altLang="zh-CN" sz="6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NET </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VS 2022 + Local + Windows </a:t>
            </a:r>
            <a:r>
              <a:rPr lang="zh-CN" altLang="en-US" sz="4400" b="1" dirty="0">
                <a:latin typeface="微软雅黑" panose="020B0503020204020204" pitchFamily="34" charset="-122"/>
                <a:ea typeface="微软雅黑" panose="020B0503020204020204" pitchFamily="34" charset="-122"/>
              </a:rPr>
              <a:t>（运行时：</a:t>
            </a:r>
            <a:r>
              <a:rPr lang="en-US" altLang="zh-CN" sz="4400" b="1" dirty="0">
                <a:latin typeface="微软雅黑" panose="020B0503020204020204" pitchFamily="34" charset="-122"/>
                <a:ea typeface="微软雅黑" panose="020B0503020204020204" pitchFamily="34" charset="-122"/>
              </a:rPr>
              <a:t>Linux</a:t>
            </a:r>
            <a:r>
              <a:rPr lang="zh-CN" altLang="en-US" sz="4400" b="1" dirty="0">
                <a:latin typeface="微软雅黑" panose="020B0503020204020204" pitchFamily="34" charset="-122"/>
                <a:ea typeface="微软雅黑" panose="020B0503020204020204" pitchFamily="34" charset="-122"/>
              </a:rPr>
              <a:t>）（主要用于向量检索性能测试）</a:t>
            </a:r>
            <a:endParaRPr lang="en-US" altLang="zh-CN" sz="4400" b="1" dirty="0">
              <a:latin typeface="微软雅黑" panose="020B0503020204020204" pitchFamily="34" charset="-122"/>
              <a:ea typeface="微软雅黑" panose="020B0503020204020204" pitchFamily="34" charset="-122"/>
            </a:endParaRPr>
          </a:p>
          <a:p>
            <a:pPr lvl="1"/>
            <a:r>
              <a:rPr lang="zh-CN" altLang="en-US" sz="4000" dirty="0">
                <a:highlight>
                  <a:srgbClr val="FFFF00"/>
                </a:highlight>
                <a:latin typeface="微软雅黑" panose="020B0503020204020204" pitchFamily="34" charset="-122"/>
                <a:ea typeface="微软雅黑" panose="020B0503020204020204" pitchFamily="34" charset="-122"/>
              </a:rPr>
              <a:t>用于封装 </a:t>
            </a:r>
            <a:r>
              <a:rPr lang="en-US" altLang="zh-CN" sz="4000" dirty="0" err="1">
                <a:highlight>
                  <a:srgbClr val="FFFF00"/>
                </a:highlight>
                <a:latin typeface="微软雅黑" panose="020B0503020204020204" pitchFamily="34" charset="-122"/>
                <a:ea typeface="微软雅黑" panose="020B0503020204020204" pitchFamily="34" charset="-122"/>
              </a:rPr>
              <a:t>WebApi</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压测、</a:t>
            </a:r>
            <a:r>
              <a:rPr lang="en-US" sz="4000" dirty="0" err="1">
                <a:highlight>
                  <a:srgbClr val="FFFF00"/>
                </a:highlight>
                <a:latin typeface="微软雅黑" panose="020B0503020204020204" pitchFamily="34" charset="-122"/>
                <a:ea typeface="微软雅黑" panose="020B0503020204020204" pitchFamily="34" charset="-122"/>
              </a:rPr>
              <a:t>BenchmarkDotNet</a:t>
            </a:r>
            <a:r>
              <a:rPr lang="en-US"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单元性能测试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向量数据库访问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Npgsql</a:t>
            </a:r>
            <a:endParaRPr lang="en-US" sz="4000" dirty="0">
              <a:latin typeface="微软雅黑" panose="020B0503020204020204" pitchFamily="34" charset="-122"/>
              <a:ea typeface="微软雅黑" panose="020B0503020204020204" pitchFamily="34" charset="-122"/>
            </a:endParaRPr>
          </a:p>
          <a:p>
            <a:pPr marL="1143000" lvl="3">
              <a:spcBef>
                <a:spcPts val="1000"/>
              </a:spcBef>
            </a:pPr>
            <a:r>
              <a:rPr lang="en-US" altLang="zh-CN" sz="4000" dirty="0" err="1">
                <a:latin typeface="微软雅黑" panose="020B0503020204020204" pitchFamily="34" charset="-122"/>
                <a:ea typeface="微软雅黑" panose="020B0503020204020204" pitchFamily="34" charset="-122"/>
              </a:rPr>
              <a:t>PgVector</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000" dirty="0" err="1">
                <a:latin typeface="微软雅黑" panose="020B0503020204020204" pitchFamily="34" charset="-122"/>
                <a:ea typeface="微软雅黑" panose="020B0503020204020204" pitchFamily="34" charset="-122"/>
              </a:rPr>
              <a:t>RediSearch</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向量数据索引访问 </a:t>
            </a:r>
            <a:r>
              <a:rPr lang="en-US" altLang="zh-CN" sz="4000" dirty="0" err="1">
                <a:latin typeface="微软雅黑" panose="020B0503020204020204" pitchFamily="34" charset="-122"/>
                <a:ea typeface="微软雅黑" panose="020B0503020204020204" pitchFamily="34" charset="-122"/>
              </a:rPr>
              <a:t>Nuget</a:t>
            </a:r>
            <a:endParaRPr lang="en-US" altLang="zh-CN" sz="40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highlight>
                  <a:srgbClr val="FFFF00"/>
                </a:highlight>
                <a:latin typeface="微软雅黑" panose="020B0503020204020204" pitchFamily="34" charset="-122"/>
                <a:ea typeface="微软雅黑" panose="020B0503020204020204" pitchFamily="34" charset="-122"/>
              </a:rPr>
              <a:t>NRedisStack</a:t>
            </a:r>
            <a:endParaRPr lang="en-US"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rPr>
              <a:t>StackExchange.Redis</a:t>
            </a:r>
            <a:r>
              <a:rPr lang="en-US"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000" dirty="0">
                <a:latin typeface="微软雅黑" panose="020B0503020204020204" pitchFamily="34" charset="-122"/>
                <a:ea typeface="微软雅黑" panose="020B0503020204020204" pitchFamily="34" charset="-122"/>
              </a:rPr>
              <a:t>31</a:t>
            </a:r>
            <a:r>
              <a:rPr lang="zh-CN" altLang="en-US" sz="4000" dirty="0">
                <a:latin typeface="微软雅黑" panose="020B0503020204020204" pitchFamily="34" charset="-122"/>
                <a:ea typeface="微软雅黑" panose="020B0503020204020204" pitchFamily="34" charset="-122"/>
              </a:rPr>
              <a:t>字节</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p>
          <a:p>
            <a:pPr marL="1143000" lvl="3">
              <a:spcBef>
                <a:spcPts val="1000"/>
              </a:spcBef>
            </a:pPr>
            <a:r>
              <a:rPr lang="zh-CN" altLang="en-US" sz="4000" dirty="0">
                <a:latin typeface="微软雅黑" panose="020B0503020204020204" pitchFamily="34" charset="-122"/>
                <a:ea typeface="微软雅黑" panose="020B0503020204020204" pitchFamily="34" charset="-122"/>
              </a:rPr>
              <a:t>修改了 </a:t>
            </a:r>
            <a:r>
              <a:rPr lang="en-US" altLang="zh-CN" sz="4000" dirty="0">
                <a:latin typeface="微软雅黑" panose="020B0503020204020204" pitchFamily="34" charset="-122"/>
                <a:ea typeface="微软雅黑" panose="020B0503020204020204" pitchFamily="34" charset="-122"/>
              </a:rPr>
              <a:t>SK </a:t>
            </a:r>
            <a:r>
              <a:rPr lang="en-US" sz="4000" dirty="0" err="1">
                <a:latin typeface="微软雅黑" panose="020B0503020204020204" pitchFamily="34" charset="-122"/>
                <a:ea typeface="微软雅黑" panose="020B0503020204020204" pitchFamily="34" charset="-122"/>
              </a:rPr>
              <a:t>QdrantVectorDbClient</a:t>
            </a:r>
            <a:r>
              <a:rPr lang="zh-CN" altLang="en-US" sz="4000" dirty="0">
                <a:latin typeface="微软雅黑" panose="020B0503020204020204" pitchFamily="34" charset="-122"/>
                <a:ea typeface="微软雅黑" panose="020B0503020204020204" pitchFamily="34" charset="-122"/>
              </a:rPr>
              <a:t>源码实现 </a:t>
            </a:r>
            <a:r>
              <a:rPr lang="en-US" altLang="zh-CN" sz="4000" dirty="0">
                <a:latin typeface="微软雅黑" panose="020B0503020204020204" pitchFamily="34" charset="-122"/>
                <a:ea typeface="微软雅黑" panose="020B0503020204020204" pitchFamily="34" charset="-122"/>
              </a:rPr>
              <a:t>HTTP/Rest </a:t>
            </a:r>
            <a:r>
              <a:rPr lang="zh-CN" altLang="en-US" sz="4000" dirty="0">
                <a:latin typeface="微软雅黑" panose="020B0503020204020204" pitchFamily="34" charset="-122"/>
                <a:ea typeface="微软雅黑" panose="020B0503020204020204" pitchFamily="34" charset="-122"/>
              </a:rPr>
              <a:t>远程向量检索调用</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a:highlight>
                  <a:srgbClr val="FFFF00"/>
                </a:highlight>
                <a:latin typeface="微软雅黑" panose="020B0503020204020204" pitchFamily="34" charset="-122"/>
                <a:ea typeface="微软雅黑" panose="020B0503020204020204" pitchFamily="34" charset="-122"/>
              </a:rPr>
              <a:t>SK </a:t>
            </a:r>
            <a:r>
              <a:rPr lang="zh-CN" altLang="en-US" sz="4000" dirty="0">
                <a:highlight>
                  <a:srgbClr val="FFFF00"/>
                </a:highlight>
                <a:latin typeface="微软雅黑" panose="020B0503020204020204" pitchFamily="34" charset="-122"/>
                <a:ea typeface="微软雅黑" panose="020B0503020204020204" pitchFamily="34" charset="-122"/>
              </a:rPr>
              <a:t>不支持</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调用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zh-CN" altLang="en-US" sz="4000" dirty="0">
                <a:highlight>
                  <a:srgbClr val="FFFF00"/>
                </a:highlight>
                <a:latin typeface="微软雅黑" panose="020B0503020204020204" pitchFamily="34" charset="-122"/>
                <a:ea typeface="微软雅黑" panose="020B0503020204020204" pitchFamily="34" charset="-122"/>
              </a:rPr>
              <a:t>，</a:t>
            </a:r>
            <a:r>
              <a:rPr lang="en-US" altLang="zh-CN" sz="4000" dirty="0" err="1">
                <a:highlight>
                  <a:srgbClr val="FFFF00"/>
                </a:highlight>
                <a:latin typeface="微软雅黑" panose="020B0503020204020204" pitchFamily="34" charset="-122"/>
                <a:ea typeface="微软雅黑" panose="020B0503020204020204" pitchFamily="34" charset="-122"/>
              </a:rPr>
              <a:t>Github</a:t>
            </a:r>
            <a:r>
              <a:rPr lang="en-US" altLang="zh-CN" sz="4000" dirty="0">
                <a:highlight>
                  <a:srgbClr val="FFFF00"/>
                </a:highlight>
                <a:latin typeface="微软雅黑" panose="020B0503020204020204" pitchFamily="34" charset="-122"/>
                <a:ea typeface="微软雅黑" panose="020B0503020204020204" pitchFamily="34" charset="-122"/>
              </a:rPr>
              <a:t> issues</a:t>
            </a:r>
            <a:r>
              <a:rPr lang="zh-CN" altLang="en-US" sz="4000" dirty="0">
                <a:highlight>
                  <a:srgbClr val="FFFF00"/>
                </a:highlight>
                <a:latin typeface="微软雅黑" panose="020B0503020204020204" pitchFamily="34" charset="-122"/>
                <a:ea typeface="微软雅黑" panose="020B0503020204020204" pitchFamily="34" charset="-122"/>
              </a:rPr>
              <a:t>：待 </a:t>
            </a: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en-US" altLang="zh-CN" sz="4000" dirty="0">
                <a:highlight>
                  <a:srgbClr val="FFFF00"/>
                </a:highlight>
                <a:latin typeface="微软雅黑" panose="020B0503020204020204" pitchFamily="34" charset="-122"/>
                <a:ea typeface="微软雅黑" panose="020B0503020204020204" pitchFamily="34" charset="-122"/>
              </a:rPr>
              <a:t> GA</a:t>
            </a:r>
            <a:r>
              <a:rPr lang="zh-CN" altLang="en-US" sz="4000" dirty="0">
                <a:highlight>
                  <a:srgbClr val="FFFF00"/>
                </a:highlight>
                <a:latin typeface="微软雅黑" panose="020B0503020204020204" pitchFamily="34" charset="-122"/>
                <a:ea typeface="微软雅黑" panose="020B0503020204020204" pitchFamily="34" charset="-122"/>
              </a:rPr>
              <a:t>后排产</a:t>
            </a:r>
            <a:endParaRPr lang="en-US" altLang="zh-CN" sz="40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000" dirty="0">
                <a:latin typeface="微软雅黑" panose="020B0503020204020204" pitchFamily="34" charset="-122"/>
                <a:ea typeface="微软雅黑" panose="020B0503020204020204" pitchFamily="34" charset="-122"/>
              </a:rPr>
              <a:t>自行引用流行的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Nuget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实现 </a:t>
            </a:r>
            <a:r>
              <a:rPr lang="en-US" altLang="zh-CN" sz="4000" dirty="0" err="1">
                <a:latin typeface="微软雅黑" panose="020B0503020204020204" pitchFamily="34" charset="-122"/>
                <a:ea typeface="微软雅黑" panose="020B0503020204020204" pitchFamily="34" charset="-122"/>
              </a:rPr>
              <a:t>Grpc</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远程向量检索调用 </a:t>
            </a:r>
            <a:endParaRPr lang="en-US" altLang="zh-CN" sz="4000" dirty="0">
              <a:latin typeface="微软雅黑" panose="020B0503020204020204" pitchFamily="34" charset="-122"/>
              <a:ea typeface="微软雅黑" panose="020B0503020204020204" pitchFamily="34" charset="-122"/>
            </a:endParaRPr>
          </a:p>
          <a:p>
            <a:pPr marL="1600200" lvl="4">
              <a:spcBef>
                <a:spcPts val="1000"/>
              </a:spcBef>
            </a:pPr>
            <a:r>
              <a:rPr lang="en-US" altLang="zh-CN" sz="4000" dirty="0" err="1">
                <a:highlight>
                  <a:srgbClr val="FFFF00"/>
                </a:highlight>
                <a:latin typeface="微软雅黑" panose="020B0503020204020204" pitchFamily="34" charset="-122"/>
                <a:ea typeface="微软雅黑" panose="020B0503020204020204" pitchFamily="34" charset="-122"/>
              </a:rPr>
              <a:t>Qdrant</a:t>
            </a:r>
            <a:r>
              <a:rPr lang="en-US" altLang="zh-CN" sz="4000" dirty="0">
                <a:highlight>
                  <a:srgbClr val="FFFF00"/>
                </a:highlight>
                <a:latin typeface="微软雅黑" panose="020B0503020204020204" pitchFamily="34" charset="-122"/>
                <a:ea typeface="微软雅黑" panose="020B0503020204020204" pitchFamily="34" charset="-122"/>
              </a:rPr>
              <a:t> GRPC </a:t>
            </a:r>
            <a:r>
              <a:rPr lang="zh-CN" altLang="en-US" sz="4000" dirty="0">
                <a:highlight>
                  <a:srgbClr val="FFFF00"/>
                </a:highlight>
                <a:latin typeface="微软雅黑" panose="020B0503020204020204" pitchFamily="34" charset="-122"/>
                <a:ea typeface="微软雅黑" panose="020B0503020204020204" pitchFamily="34" charset="-122"/>
              </a:rPr>
              <a:t>接口尚未</a:t>
            </a:r>
            <a:r>
              <a:rPr lang="en-US" altLang="zh-CN" sz="4000" dirty="0">
                <a:highlight>
                  <a:srgbClr val="FFFF00"/>
                </a:highlight>
                <a:latin typeface="微软雅黑" panose="020B0503020204020204" pitchFamily="34" charset="-122"/>
                <a:ea typeface="微软雅黑" panose="020B0503020204020204" pitchFamily="34" charset="-122"/>
              </a:rPr>
              <a:t>GA</a:t>
            </a:r>
            <a:r>
              <a:rPr lang="zh-CN" altLang="en-US" sz="4000" dirty="0">
                <a:latin typeface="微软雅黑" panose="020B0503020204020204" pitchFamily="34" charset="-122"/>
                <a:ea typeface="微软雅黑" panose="020B0503020204020204" pitchFamily="34" charset="-122"/>
              </a:rPr>
              <a:t>，但</a:t>
            </a:r>
            <a:r>
              <a:rPr lang="en-US" altLang="zh-CN" sz="4000" dirty="0" err="1">
                <a:latin typeface="微软雅黑" panose="020B0503020204020204" pitchFamily="34" charset="-122"/>
                <a:ea typeface="微软雅黑" panose="020B0503020204020204" pitchFamily="34" charset="-122"/>
              </a:rPr>
              <a:t>Github</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Qdrant</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组织的其他语言</a:t>
            </a:r>
            <a:r>
              <a:rPr lang="en-US" altLang="zh-CN" sz="4000" dirty="0">
                <a:latin typeface="微软雅黑" panose="020B0503020204020204" pitchFamily="34" charset="-122"/>
                <a:ea typeface="微软雅黑" panose="020B0503020204020204" pitchFamily="34" charset="-122"/>
              </a:rPr>
              <a:t>client</a:t>
            </a:r>
            <a:r>
              <a:rPr lang="zh-CN" altLang="en-US" sz="4000" dirty="0">
                <a:latin typeface="微软雅黑" panose="020B0503020204020204" pitchFamily="34" charset="-122"/>
                <a:ea typeface="微软雅黑" panose="020B0503020204020204" pitchFamily="34" charset="-122"/>
              </a:rPr>
              <a:t>均支持 </a:t>
            </a:r>
            <a:r>
              <a:rPr lang="en-US" altLang="zh-CN" sz="4000" dirty="0" err="1">
                <a:latin typeface="微软雅黑" panose="020B0503020204020204" pitchFamily="34" charset="-122"/>
                <a:ea typeface="微软雅黑" panose="020B0503020204020204" pitchFamily="34" charset="-122"/>
              </a:rPr>
              <a:t>Grpc</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openAI</a:t>
            </a:r>
            <a:r>
              <a:rPr lang="en-US" altLang="zh-CN" sz="4000" dirty="0">
                <a:latin typeface="微软雅黑" panose="020B0503020204020204" pitchFamily="34" charset="-122"/>
                <a:ea typeface="微软雅黑" panose="020B0503020204020204" pitchFamily="34" charset="-122"/>
              </a:rPr>
              <a:t>-cook-book Python Notebook</a:t>
            </a:r>
            <a:r>
              <a:rPr lang="zh-CN" altLang="en-US" sz="4000" dirty="0">
                <a:highlight>
                  <a:srgbClr val="FFFF00"/>
                </a:highlight>
                <a:latin typeface="微软雅黑" panose="020B0503020204020204" pitchFamily="34" charset="-122"/>
                <a:ea typeface="微软雅黑" panose="020B0503020204020204" pitchFamily="34" charset="-122"/>
              </a:rPr>
              <a:t>用</a:t>
            </a:r>
            <a:r>
              <a:rPr lang="en-US" altLang="zh-CN" sz="4000" dirty="0" err="1">
                <a:highlight>
                  <a:srgbClr val="FFFF00"/>
                </a:highlight>
                <a:latin typeface="微软雅黑" panose="020B0503020204020204" pitchFamily="34" charset="-122"/>
                <a:ea typeface="微软雅黑" panose="020B0503020204020204" pitchFamily="34" charset="-122"/>
              </a:rPr>
              <a:t>Grpc</a:t>
            </a:r>
            <a:r>
              <a:rPr lang="zh-CN" altLang="en-US" sz="4000" dirty="0">
                <a:highlight>
                  <a:srgbClr val="FFFF00"/>
                </a:highlight>
                <a:latin typeface="微软雅黑" panose="020B0503020204020204" pitchFamily="34" charset="-122"/>
                <a:ea typeface="微软雅黑" panose="020B0503020204020204" pitchFamily="34" charset="-122"/>
              </a:rPr>
              <a:t>导入和检索数据</a:t>
            </a:r>
            <a:endParaRPr lang="en-US" sz="4000" dirty="0">
              <a:latin typeface="微软雅黑" panose="020B0503020204020204" pitchFamily="34" charset="-122"/>
              <a:ea typeface="微软雅黑" panose="020B0503020204020204" pitchFamily="34" charset="-122"/>
            </a:endParaRP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marL="1143000" lvl="3">
              <a:spcBef>
                <a:spcPts val="1000"/>
              </a:spcBef>
            </a:pPr>
            <a:r>
              <a:rPr lang="en-US" sz="4000" dirty="0" err="1">
                <a:latin typeface="微软雅黑" panose="020B0503020204020204" pitchFamily="34" charset="-122"/>
                <a:ea typeface="微软雅黑" panose="020B0503020204020204" pitchFamily="34" charset="-122"/>
                <a:hlinkClick r:id="rId2"/>
              </a:rPr>
              <a:t>AwesomeYuer</a:t>
            </a:r>
            <a:r>
              <a:rPr lang="en-US" sz="4000" dirty="0">
                <a:latin typeface="微软雅黑" panose="020B0503020204020204" pitchFamily="34" charset="-122"/>
                <a:ea typeface="微软雅黑" panose="020B0503020204020204" pitchFamily="34" charset="-122"/>
                <a:hlinkClick r:id="rId2"/>
              </a:rPr>
              <a:t>/</a:t>
            </a:r>
            <a:r>
              <a:rPr lang="en-US" sz="4000" dirty="0" err="1">
                <a:latin typeface="微软雅黑" panose="020B0503020204020204" pitchFamily="34" charset="-122"/>
                <a:ea typeface="微软雅黑" panose="020B0503020204020204" pitchFamily="34" charset="-122"/>
                <a:hlinkClick r:id="rId2"/>
              </a:rPr>
              <a:t>VectorDataBases.Performance</a:t>
            </a:r>
            <a:r>
              <a:rPr lang="en-US" sz="4000" dirty="0">
                <a:latin typeface="微软雅黑" panose="020B0503020204020204" pitchFamily="34" charset="-122"/>
                <a:ea typeface="微软雅黑" panose="020B0503020204020204" pitchFamily="34" charset="-122"/>
                <a:hlinkClick r:id="rId2"/>
              </a:rPr>
              <a:t> (github.com) </a:t>
            </a:r>
            <a:r>
              <a:rPr lang="en-US" altLang="zh-CN" sz="4000" dirty="0">
                <a:latin typeface="微软雅黑" panose="020B0503020204020204" pitchFamily="34" charset="-122"/>
                <a:ea typeface="微软雅黑" panose="020B0503020204020204" pitchFamily="34" charset="-122"/>
              </a:rPr>
              <a:t>	</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Python</a:t>
            </a:r>
            <a:r>
              <a:rPr lang="zh-CN" altLang="en-US" sz="4400" b="1" dirty="0">
                <a:latin typeface="微软雅黑" panose="020B0503020204020204" pitchFamily="34" charset="-122"/>
                <a:ea typeface="微软雅黑" panose="020B0503020204020204" pitchFamily="34" charset="-122"/>
              </a:rPr>
              <a:t>技术栈 </a:t>
            </a:r>
            <a:r>
              <a:rPr lang="en-US" altLang="zh-CN" sz="4400" b="1" dirty="0">
                <a:latin typeface="微软雅黑" panose="020B0503020204020204" pitchFamily="34" charset="-122"/>
                <a:ea typeface="微软雅黑" panose="020B0503020204020204" pitchFamily="34" charset="-122"/>
              </a:rPr>
              <a:t>+ </a:t>
            </a:r>
            <a:r>
              <a:rPr lang="en-US" altLang="zh-CN" sz="4400" b="1" dirty="0" err="1">
                <a:latin typeface="微软雅黑" panose="020B0503020204020204" pitchFamily="34" charset="-122"/>
                <a:ea typeface="微软雅黑" panose="020B0503020204020204" pitchFamily="34" charset="-122"/>
              </a:rPr>
              <a:t>VSCode</a:t>
            </a:r>
            <a:r>
              <a:rPr lang="en-US" altLang="zh-CN" sz="4400" b="1" dirty="0">
                <a:latin typeface="微软雅黑" panose="020B0503020204020204" pitchFamily="34" charset="-122"/>
                <a:ea typeface="微软雅黑" panose="020B0503020204020204" pitchFamily="34" charset="-122"/>
              </a:rPr>
              <a:t> + Remote SSH + </a:t>
            </a:r>
            <a:r>
              <a:rPr lang="en-US" altLang="zh-CN" sz="4400" b="1" dirty="0" err="1">
                <a:latin typeface="微软雅黑" panose="020B0503020204020204" pitchFamily="34" charset="-122"/>
                <a:ea typeface="微软雅黑" panose="020B0503020204020204" pitchFamily="34" charset="-122"/>
              </a:rPr>
              <a:t>Liunx</a:t>
            </a:r>
            <a:r>
              <a:rPr lang="en-US" altLang="zh-CN" sz="4400" b="1" dirty="0">
                <a:latin typeface="微软雅黑" panose="020B0503020204020204" pitchFamily="34" charset="-122"/>
                <a:ea typeface="微软雅黑" panose="020B0503020204020204" pitchFamily="34" charset="-122"/>
              </a:rPr>
              <a:t> </a:t>
            </a:r>
            <a:r>
              <a:rPr lang="zh-CN" altLang="en-US" sz="4400" b="1" dirty="0">
                <a:latin typeface="微软雅黑" panose="020B0503020204020204" pitchFamily="34" charset="-122"/>
                <a:ea typeface="微软雅黑" panose="020B0503020204020204" pitchFamily="34" charset="-122"/>
              </a:rPr>
              <a:t>（主要用于数据铺底）</a:t>
            </a:r>
            <a:endParaRPr lang="en-US" altLang="zh-CN" sz="44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用于运行 </a:t>
            </a:r>
            <a:r>
              <a:rPr lang="en-US" altLang="zh-CN" sz="4400" dirty="0" err="1">
                <a:highlight>
                  <a:srgbClr val="FFFF00"/>
                </a:highlight>
                <a:latin typeface="微软雅黑" panose="020B0503020204020204" pitchFamily="34" charset="-122"/>
                <a:ea typeface="微软雅黑" panose="020B0503020204020204" pitchFamily="34" charset="-122"/>
              </a:rPr>
              <a:t>jupyter</a:t>
            </a:r>
            <a:r>
              <a:rPr lang="en-US" altLang="zh-CN" sz="4400" dirty="0">
                <a:highlight>
                  <a:srgbClr val="FFFF00"/>
                </a:highlight>
                <a:latin typeface="微软雅黑" panose="020B0503020204020204" pitchFamily="34" charset="-122"/>
                <a:ea typeface="微软雅黑" panose="020B0503020204020204" pitchFamily="34" charset="-122"/>
              </a:rPr>
              <a:t> notebook </a:t>
            </a:r>
            <a:r>
              <a:rPr lang="zh-CN" altLang="en-US" sz="4400" dirty="0">
                <a:highlight>
                  <a:srgbClr val="FFFF00"/>
                </a:highlight>
                <a:latin typeface="微软雅黑" panose="020B0503020204020204" pitchFamily="34" charset="-122"/>
                <a:ea typeface="微软雅黑" panose="020B0503020204020204" pitchFamily="34" charset="-122"/>
              </a:rPr>
              <a:t>导入数据到 </a:t>
            </a:r>
            <a:r>
              <a:rPr lang="en-US" altLang="zh-CN" sz="4400" dirty="0" err="1">
                <a:highlight>
                  <a:srgbClr val="FFFF00"/>
                </a:highlight>
                <a:latin typeface="微软雅黑" panose="020B0503020204020204" pitchFamily="34" charset="-122"/>
                <a:ea typeface="微软雅黑" panose="020B0503020204020204" pitchFamily="34" charset="-122"/>
              </a:rPr>
              <a:t>RediSeach</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向量索引，</a:t>
            </a:r>
            <a:r>
              <a:rPr lang="en-US" altLang="zh-CN" sz="4400" strike="sngStrike" dirty="0" err="1">
                <a:latin typeface="微软雅黑" panose="020B0503020204020204" pitchFamily="34" charset="-122"/>
                <a:ea typeface="微软雅黑" panose="020B0503020204020204" pitchFamily="34" charset="-122"/>
              </a:rPr>
              <a:t>WebApplication</a:t>
            </a:r>
            <a:r>
              <a:rPr lang="en-US" altLang="zh-CN" sz="4400" strike="sngStrike" dirty="0">
                <a:latin typeface="微软雅黑" panose="020B0503020204020204" pitchFamily="34" charset="-122"/>
                <a:ea typeface="微软雅黑" panose="020B0503020204020204" pitchFamily="34" charset="-122"/>
              </a:rPr>
              <a:t> </a:t>
            </a:r>
            <a:r>
              <a:rPr lang="zh-CN" altLang="en-US" sz="4400" strike="sngStrike" dirty="0">
                <a:latin typeface="微软雅黑" panose="020B0503020204020204" pitchFamily="34" charset="-122"/>
                <a:ea typeface="微软雅黑" panose="020B0503020204020204" pitchFamily="34" charset="-122"/>
              </a:rPr>
              <a:t>封装 </a:t>
            </a:r>
            <a:r>
              <a:rPr lang="en-US" altLang="zh-CN" sz="44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4400" dirty="0">
                <a:latin typeface="微软雅黑" panose="020B0503020204020204" pitchFamily="34" charset="-122"/>
                <a:ea typeface="微软雅黑" panose="020B0503020204020204" pitchFamily="34" charset="-122"/>
              </a:rPr>
              <a:t>逐个执行 </a:t>
            </a:r>
            <a:r>
              <a:rPr lang="en-US" altLang="zh-CN" sz="4400" dirty="0">
                <a:latin typeface="微软雅黑" panose="020B0503020204020204" pitchFamily="34" charset="-122"/>
                <a:ea typeface="微软雅黑" panose="020B0503020204020204" pitchFamily="34" charset="-122"/>
              </a:rPr>
              <a:t>cell</a:t>
            </a:r>
          </a:p>
          <a:p>
            <a:pPr marL="685800" lvl="2">
              <a:spcBef>
                <a:spcPts val="1000"/>
              </a:spcBef>
            </a:pPr>
            <a:r>
              <a:rPr lang="zh-CN" altLang="en-US" sz="4400" dirty="0">
                <a:latin typeface="微软雅黑" panose="020B0503020204020204" pitchFamily="34" charset="-122"/>
                <a:ea typeface="微软雅黑" panose="020B0503020204020204" pitchFamily="34" charset="-122"/>
              </a:rPr>
              <a:t>源码</a:t>
            </a:r>
            <a:endParaRPr lang="en-US" altLang="zh-CN" sz="44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-cookbook-python/examples/</a:t>
            </a:r>
            <a:r>
              <a:rPr lang="en-US" sz="4000" dirty="0" err="1">
                <a:latin typeface="微软雅黑" panose="020B0503020204020204" pitchFamily="34" charset="-122"/>
                <a:ea typeface="微软雅黑" panose="020B0503020204020204" pitchFamily="34" charset="-122"/>
                <a:hlinkClick r:id="rId3"/>
              </a:rPr>
              <a:t>vector_databases</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redis</a:t>
            </a:r>
            <a:r>
              <a:rPr lang="en-US" sz="4000" dirty="0">
                <a:latin typeface="微软雅黑" panose="020B0503020204020204" pitchFamily="34" charset="-122"/>
                <a:ea typeface="微软雅黑" panose="020B0503020204020204" pitchFamily="34" charset="-122"/>
                <a:hlinkClick r:id="rId3"/>
              </a:rPr>
              <a:t> at dev · </a:t>
            </a:r>
            <a:r>
              <a:rPr lang="en-US" sz="4000" dirty="0" err="1">
                <a:latin typeface="微软雅黑" panose="020B0503020204020204" pitchFamily="34" charset="-122"/>
                <a:ea typeface="微软雅黑" panose="020B0503020204020204" pitchFamily="34" charset="-122"/>
                <a:hlinkClick r:id="rId3"/>
              </a:rPr>
              <a:t>AwesomeYuer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openai</a:t>
            </a:r>
            <a:r>
              <a:rPr lang="en-US" sz="4000" dirty="0">
                <a:latin typeface="微软雅黑" panose="020B0503020204020204" pitchFamily="34" charset="-122"/>
                <a:ea typeface="微软雅黑" panose="020B0503020204020204" pitchFamily="34" charset="-122"/>
                <a:hlinkClick r:id="rId3"/>
              </a:rPr>
              <a:t>-cookbook-python · GitHub</a:t>
            </a:r>
            <a:endParaRPr lang="en-US"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vecsim-hybrid_queries_examples.ipynb</a:t>
            </a:r>
            <a:r>
              <a:rPr lang="en-US" sz="4000" dirty="0">
                <a:latin typeface="微软雅黑" panose="020B0503020204020204" pitchFamily="34" charset="-122"/>
                <a:ea typeface="微软雅黑" panose="020B0503020204020204" pitchFamily="34" charset="-122"/>
                <a:hlinkClick r:id="rId4"/>
              </a:rPr>
              <a:t> at master · </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a:t>
            </a:r>
            <a:r>
              <a:rPr lang="en-US" sz="4000" dirty="0" err="1">
                <a:latin typeface="微软雅黑" panose="020B0503020204020204" pitchFamily="34" charset="-122"/>
                <a:ea typeface="微软雅黑" panose="020B0503020204020204" pitchFamily="34" charset="-122"/>
                <a:hlinkClick r:id="rId4"/>
              </a:rPr>
              <a:t>RediSearch</a:t>
            </a:r>
            <a:r>
              <a:rPr lang="en-US" sz="4000" dirty="0">
                <a:latin typeface="微软雅黑" panose="020B0503020204020204" pitchFamily="34" charset="-122"/>
                <a:ea typeface="微软雅黑" panose="020B0503020204020204" pitchFamily="34" charset="-122"/>
                <a:hlinkClick r:id="rId4"/>
              </a:rPr>
              <a:t> · GitHub</a:t>
            </a:r>
            <a:endParaRPr lang="en-US"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PgAdmin4</a:t>
            </a:r>
          </a:p>
          <a:p>
            <a:pPr lvl="1"/>
            <a:r>
              <a:rPr lang="en-US" altLang="zh-CN" sz="4000" dirty="0" err="1">
                <a:latin typeface="微软雅黑" panose="020B0503020204020204" pitchFamily="34" charset="-122"/>
                <a:ea typeface="微软雅黑" panose="020B0503020204020204" pitchFamily="34" charset="-122"/>
              </a:rPr>
              <a:t>PgSQL</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客户端管理工具</a:t>
            </a:r>
            <a:endParaRPr lang="en-US" altLang="zh-CN" sz="40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Another Redis Desktop Manager</a:t>
            </a:r>
          </a:p>
          <a:p>
            <a:pPr lvl="1"/>
            <a:r>
              <a:rPr lang="en-US" altLang="zh-CN" sz="4000" dirty="0">
                <a:latin typeface="微软雅黑" panose="020B0503020204020204" pitchFamily="34" charset="-122"/>
                <a:ea typeface="微软雅黑" panose="020B0503020204020204" pitchFamily="34" charset="-122"/>
              </a:rPr>
              <a:t>Redis </a:t>
            </a:r>
            <a:r>
              <a:rPr lang="zh-CN" altLang="en-US" sz="4000" dirty="0">
                <a:latin typeface="微软雅黑" panose="020B0503020204020204" pitchFamily="34" charset="-122"/>
                <a:ea typeface="微软雅黑" panose="020B0503020204020204" pitchFamily="34" charset="-122"/>
              </a:rPr>
              <a:t>客户端管理工具</a:t>
            </a:r>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6796</TotalTime>
  <Words>5117</Words>
  <Application>Microsoft Office PowerPoint</Application>
  <PresentationFormat>Widescreen</PresentationFormat>
  <Paragraphs>432</Paragraphs>
  <Slides>43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43</vt:i4>
      </vt:variant>
    </vt:vector>
  </HeadingPairs>
  <TitlesOfParts>
    <vt:vector size="48" baseType="lpstr">
      <vt:lpstr>微软雅黑</vt:lpstr>
      <vt:lpstr>Arial</vt:lpstr>
      <vt:lpstr>Trebuchet MS</vt:lpstr>
      <vt:lpstr>Wingdings 3</vt:lpstr>
      <vt:lpstr>Facet</vt:lpstr>
      <vt:lpstr>OpenAI Embedding 向量检索开源数据库产品 性能初级评测与选型   Redis + RediSearch Module vs PostgreSQL + PgVector Extension vs Qdrant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场景4: 无并发Milvus HNSW L2 local: 50w vs 100w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PgSql惜败的一些分析猜想（仅供参考）</vt:lpstr>
      <vt:lpstr>Qdrant 优势（本次评测个人推荐）</vt:lpstr>
      <vt:lpstr>推荐 Qdrant 的其他依据</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811</cp:revision>
  <dcterms:created xsi:type="dcterms:W3CDTF">2023-04-24T08:38:56Z</dcterms:created>
  <dcterms:modified xsi:type="dcterms:W3CDTF">2023-05-08T11:34:36Z</dcterms:modified>
</cp:coreProperties>
</file>